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23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slide25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media/image57.png" ContentType="image/png"/>
  <Override PartName="/ppt/media/image14.png" ContentType="image/png"/>
  <Override PartName="/ppt/media/image49.png" ContentType="image/png"/>
  <Override PartName="/ppt/media/image1.png" ContentType="image/png"/>
  <Override PartName="/ppt/media/image48.png" ContentType="image/png"/>
  <Override PartName="/ppt/media/image47.png" ContentType="image/png"/>
  <Override PartName="/ppt/media/image56.png" ContentType="image/png"/>
  <Override PartName="/ppt/media/image13.png" ContentType="image/png"/>
  <Override PartName="/ppt/media/image39.png" ContentType="image/png"/>
  <Override PartName="/ppt/media/image55.png" ContentType="image/png"/>
  <Override PartName="/ppt/media/image12.png" ContentType="image/png"/>
  <Override PartName="/ppt/media/image38.png" ContentType="image/png"/>
  <Override PartName="/ppt/media/image54.png" ContentType="image/png"/>
  <Override PartName="/ppt/media/image11.png" ContentType="image/png"/>
  <Override PartName="/ppt/media/image37.png" ContentType="image/png"/>
  <Override PartName="/ppt/media/image9.png" ContentType="image/png"/>
  <Override PartName="/ppt/media/image10.png" ContentType="image/png"/>
  <Override PartName="/ppt/media/image53.png" ContentType="image/png"/>
  <Override PartName="/ppt/media/image30.png" ContentType="image/png"/>
  <Override PartName="/ppt/media/image73.png" ContentType="image/png"/>
  <Override PartName="/ppt/media/image70.emf" ContentType="image/x-emf"/>
  <Override PartName="/ppt/media/image3.png" ContentType="image/png"/>
  <Override PartName="/ppt/media/image4.png" ContentType="image/png"/>
  <Override PartName="/ppt/media/image77.png" ContentType="image/png"/>
  <Override PartName="/ppt/media/image34.png" ContentType="image/png"/>
  <Override PartName="/ppt/media/image17.png" ContentType="image/png"/>
  <Override PartName="/ppt/media/image51.png" ContentType="image/png"/>
  <Override PartName="/ppt/media/image42.png" ContentType="image/png"/>
  <Override PartName="/ppt/media/image68.png" ContentType="image/png"/>
  <Override PartName="/ppt/media/image25.png" ContentType="image/png"/>
  <Override PartName="/ppt/media/image18.png" ContentType="image/png"/>
  <Override PartName="/ppt/media/image52.png" ContentType="image/png"/>
  <Override PartName="/ppt/media/image78.png" ContentType="image/png"/>
  <Override PartName="/ppt/media/image35.png" ContentType="image/png"/>
  <Override PartName="/ppt/media/image26.png" ContentType="image/png"/>
  <Override PartName="/ppt/media/image43.png" ContentType="image/png"/>
  <Override PartName="/ppt/media/image74.emf" ContentType="image/x-emf"/>
  <Override PartName="/ppt/media/image69.emf" ContentType="image/x-emf"/>
  <Override PartName="/ppt/media/image36.png" ContentType="image/png"/>
  <Override PartName="/ppt/media/image19.png" ContentType="image/png"/>
  <Override PartName="/ppt/media/image44.png" ContentType="image/png"/>
  <Override PartName="/ppt/media/image61.png" ContentType="image/png"/>
  <Override PartName="/ppt/media/image27.png" ContentType="image/png"/>
  <Override PartName="/ppt/media/image28.png" ContentType="image/png"/>
  <Override PartName="/ppt/media/image62.png" ContentType="image/png"/>
  <Override PartName="/ppt/media/image45.png" ContentType="image/png"/>
  <Override PartName="/ppt/media/image72.emf" ContentType="image/x-emf"/>
  <Override PartName="/ppt/media/image5.png" ContentType="image/png"/>
  <Override PartName="/ppt/media/image71.png" ContentType="image/png"/>
  <Override PartName="/ppt/media/image46.png" ContentType="image/png"/>
  <Override PartName="/ppt/media/image29.png" ContentType="image/png"/>
  <Override PartName="/ppt/media/image79.gif" ContentType="image/gif"/>
  <Override PartName="/ppt/media/image7.png" ContentType="image/png"/>
  <Override PartName="/ppt/media/image60.emf" ContentType="image/x-emf"/>
  <Override PartName="/ppt/media/image67.png" ContentType="image/png"/>
  <Override PartName="/ppt/media/image24.png" ContentType="image/png"/>
  <Override PartName="/ppt/media/image41.png" ContentType="image/png"/>
  <Override PartName="/ppt/media/image2.png" ContentType="image/png"/>
  <Override PartName="/ppt/media/image76.png" ContentType="image/png"/>
  <Override PartName="/ppt/media/image33.png" ContentType="image/png"/>
  <Override PartName="/ppt/media/image50.png" ContentType="image/png"/>
  <Override PartName="/ppt/media/image59.png" ContentType="image/png"/>
  <Override PartName="/ppt/media/image16.png" ContentType="image/png"/>
  <Override PartName="/ppt/media/image66.png" ContentType="image/png"/>
  <Override PartName="/ppt/media/image23.png" ContentType="image/png"/>
  <Override PartName="/ppt/media/image40.png" ContentType="image/png"/>
  <Override PartName="/ppt/media/image15.png" ContentType="image/png"/>
  <Override PartName="/ppt/media/image32.png" ContentType="image/png"/>
  <Override PartName="/ppt/media/image75.png" ContentType="image/png"/>
  <Override PartName="/ppt/media/image65.png" ContentType="image/png"/>
  <Override PartName="/ppt/media/image22.png" ContentType="image/png"/>
  <Override PartName="/ppt/media/image31.png" ContentType="image/png"/>
  <Override PartName="/ppt/media/image6.png" ContentType="image/png"/>
  <Override PartName="/ppt/media/image63.png" ContentType="image/png"/>
  <Override PartName="/ppt/media/image20.png" ContentType="image/png"/>
  <Override PartName="/ppt/media/image8.png" ContentType="image/png"/>
  <Override PartName="/ppt/media/image58.emf" ContentType="image/x-emf"/>
  <Override PartName="/ppt/media/image64.png" ContentType="image/png"/>
  <Override PartName="/ppt/media/image21.png" ContentType="image/png"/>
  <Override PartName="/ppt/embeddings/oleObject1.docx" ContentType="application/vnd.openxmlformats-officedocument.wordprocessingml.document"/>
  <Override PartName="/ppt/embeddings/oleObject2.docx" ContentType="application/vnd.openxmlformats-officedocument.wordprocessingml.document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DC553F-CD7E-46C4-840E-C6A5AE57E7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C9ECFC-9163-4ECB-841D-43FBE2C417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560260-B36A-4E80-A070-D41A46511B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AD8619-5A41-4191-8D88-9F85582D721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1F5792-7170-4F2B-8A20-7EB767B6AD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B8BB54-66E2-4C34-AA48-53A234D959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7C8DE5-CB92-4F95-AC9D-D585E811A9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2F4B6E-4A8B-476E-B219-6443B9AEB1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7B147A-37AD-4F07-866D-5FA1783E33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A0A2DD-9422-40F8-B2DE-6393BBD459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BAAC1C-05A4-453B-A0BE-E0A0944C1C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8C43BD-1BF9-4A39-BF08-1055488405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F710222-12F2-4ECA-B779-080410D15302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package" Target="../embeddings/oleObject1.docx"/><Relationship Id="rId3" Type="http://schemas.openxmlformats.org/officeDocument/2006/relationships/image" Target="../media/image58.emf"/><Relationship Id="rId4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58.emf"/><Relationship Id="rId3" Type="http://schemas.openxmlformats.org/officeDocument/2006/relationships/image" Target="../media/image59.png"/><Relationship Id="rId4" Type="http://schemas.openxmlformats.org/officeDocument/2006/relationships/package" Target="../embeddings/oleObject2.docx"/><Relationship Id="rId5" Type="http://schemas.openxmlformats.org/officeDocument/2006/relationships/image" Target="../media/image60.emf"/><Relationship Id="rId6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package" Target="../embeddings/oleObject1.docx"/><Relationship Id="rId4" Type="http://schemas.openxmlformats.org/officeDocument/2006/relationships/image" Target="../media/image69.emf"/><Relationship Id="rId5" Type="http://schemas.openxmlformats.org/officeDocument/2006/relationships/package" Target="../embeddings/oleObject2.docx"/><Relationship Id="rId6" Type="http://schemas.openxmlformats.org/officeDocument/2006/relationships/image" Target="../media/image70.emf"/><Relationship Id="rId7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package" Target="../embeddings/oleObject1.docx"/><Relationship Id="rId3" Type="http://schemas.openxmlformats.org/officeDocument/2006/relationships/image" Target="../media/image72.emf"/><Relationship Id="rId4" Type="http://schemas.openxmlformats.org/officeDocument/2006/relationships/image" Target="../media/image73.png"/><Relationship Id="rId5" Type="http://schemas.openxmlformats.org/officeDocument/2006/relationships/package" Target="../embeddings/oleObject2.docx"/><Relationship Id="rId6" Type="http://schemas.openxmlformats.org/officeDocument/2006/relationships/image" Target="../media/image74.emf"/><Relationship Id="rId7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9.gif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Introdução ao Matlab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Implementação do método sequencial implícito no escoamento bifásico (água-óleo) em reservatórios de petróleo.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3024000" y="4500000"/>
            <a:ext cx="3996000" cy="5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João Paulo Rodrigues de Andrade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0" y="1182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Método Sequencial Implícito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340000" y="1764000"/>
            <a:ext cx="548244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16§display§\begin{cases}&#10;\displaystyle \sum_{F \in \partial V} \vec{v}_{T}(p^{t-1}) \cdot \vec{n} = Q_{T}^{t-1} V \\&#10;\displaystyle \phi V \left(\frac{S_{w}^{t} -  S_{w}^{t-1}}{\Delta t} \right) = - \displaystyle \sum_{F \in \partial V} \left(\vec{v}_{w} (S_{w}^{t}) \cdot \vec{n} \right) + Q_{w}(S_{w}^{t}) V&#10;\end{cases}§svg§600§FALSE§"/>
          <p:cNvPicPr/>
          <p:nvPr/>
        </p:nvPicPr>
        <p:blipFill>
          <a:blip r:embed="rId1"/>
          <a:stretch/>
        </p:blipFill>
        <p:spPr>
          <a:xfrm>
            <a:off x="180000" y="1980000"/>
            <a:ext cx="4916160" cy="1022400"/>
          </a:xfrm>
          <a:prstGeom prst="rect">
            <a:avLst/>
          </a:prstGeom>
          <a:ln w="0">
            <a:noFill/>
          </a:ln>
        </p:spPr>
      </p:pic>
      <p:pic>
        <p:nvPicPr>
          <p:cNvPr id="107" name="Forma 1" descr="12§display§\frac{\left\lvert \vec{v} \right\rvert}{\phi} \left\lvert \frac{\partial f_{w}}{\partial S_{w}}\right\rvert \frac{\Delta t}{\Delta x} \leq CFL§svg§600§FALSE§"/>
          <p:cNvPicPr/>
          <p:nvPr/>
        </p:nvPicPr>
        <p:blipFill>
          <a:blip r:embed="rId2"/>
          <a:stretch/>
        </p:blipFill>
        <p:spPr>
          <a:xfrm>
            <a:off x="360000" y="3089880"/>
            <a:ext cx="1980000" cy="51012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16§display§\displaystyle \phi V \left(\frac{S_{w}^{t} -  S_{w}^{t-1}}{\Delta t} \right) + \displaystyle \sum_{F \in \partial V} \left(\vec{v}_{w} (S_{w}^{t}) \cdot \vec{n} \right) - Q_{w}(S_{w}^{t}) V = R§svg§600§FALSE§"/>
          <p:cNvPicPr/>
          <p:nvPr/>
        </p:nvPicPr>
        <p:blipFill>
          <a:blip r:embed="rId3"/>
          <a:stretch/>
        </p:blipFill>
        <p:spPr>
          <a:xfrm>
            <a:off x="252000" y="3780000"/>
            <a:ext cx="4968000" cy="57384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16§display§J = \frac{\partial R}{\partial S_{w}}§svg§600§FALSE§"/>
          <p:cNvPicPr/>
          <p:nvPr/>
        </p:nvPicPr>
        <p:blipFill>
          <a:blip r:embed="rId4"/>
          <a:stretch/>
        </p:blipFill>
        <p:spPr>
          <a:xfrm>
            <a:off x="360000" y="4500000"/>
            <a:ext cx="814320" cy="46728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16§display§S_{w}^{\nu + 1} - S_{w}^{\nu} = dS_{w} = -J^{-1}R§svg§600§FALSE§"/>
          <p:cNvPicPr/>
          <p:nvPr/>
        </p:nvPicPr>
        <p:blipFill>
          <a:blip r:embed="rId5"/>
          <a:stretch/>
        </p:blipFill>
        <p:spPr>
          <a:xfrm>
            <a:off x="360000" y="5220000"/>
            <a:ext cx="2503440" cy="22860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16§display§\left\lVert dS_{w} \right\rVert &lt; \varepsilon§svg§600§FALSE§"/>
          <p:cNvPicPr/>
          <p:nvPr/>
        </p:nvPicPr>
        <p:blipFill>
          <a:blip r:embed="rId6"/>
          <a:stretch/>
        </p:blipFill>
        <p:spPr>
          <a:xfrm>
            <a:off x="7216560" y="2453760"/>
            <a:ext cx="934200" cy="21708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16§display§S_{w}^{t} = S_{w}^{\nu+1}§svg§600§FALSE§"/>
          <p:cNvPicPr/>
          <p:nvPr/>
        </p:nvPicPr>
        <p:blipFill>
          <a:blip r:embed="rId7"/>
          <a:stretch/>
        </p:blipFill>
        <p:spPr>
          <a:xfrm>
            <a:off x="7337520" y="3551400"/>
            <a:ext cx="942480" cy="228600"/>
          </a:xfrm>
          <a:prstGeom prst="rect">
            <a:avLst/>
          </a:prstGeom>
          <a:ln w="0">
            <a:noFill/>
          </a:ln>
        </p:spPr>
      </p:pic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940000" y="1980000"/>
            <a:ext cx="324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Condição de parada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940000" y="3240000"/>
            <a:ext cx="324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Solução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0" y="118296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Método Sequencial Implícito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Pré-processamento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0" y="1620000"/>
            <a:ext cx="9900000" cy="23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geração da malha computacional, leitura e obtenção das propriedades da malha (geometria e estrutura de dados) utilizando a biblioteca pymoab;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definição dos campos de permeabilidade e porosidade;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definição das condições de contorno e iniciais;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exportação dessas informações por meio da biblioteca </a:t>
            </a:r>
            <a:r>
              <a:rPr b="0" i="1" lang="pt-BR" sz="1800" spc="-1" strike="noStrike">
                <a:solidFill>
                  <a:srgbClr val="000000"/>
                </a:solidFill>
                <a:latin typeface="Arial"/>
              </a:rPr>
              <a:t>scipy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, que permite escrita e leitura de dados no formato .mat.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Pós-processamento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Exportar arquivos para o formato .mat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Geração de gráficos no matlab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Geração de arquivos no formato .vtk (python) para posterior visualização no software Visit.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379520" y="6840"/>
            <a:ext cx="7327800" cy="566964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724000" y="493560"/>
            <a:ext cx="3996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Fluxograma 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492480" y="1941120"/>
            <a:ext cx="4007520" cy="183888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4869000" y="1611000"/>
            <a:ext cx="4839120" cy="222012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3192480" y="3780000"/>
            <a:ext cx="3827520" cy="175608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 rot="18366600">
            <a:off x="2903760" y="486108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 rot="13837200">
            <a:off x="7091280" y="485604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487520" y="234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Permeabilidade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660000" y="216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 marL="26352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Saturação inicial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1487520" y="234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Permeabilidade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187520" y="414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29808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Pressão inicial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1260000" y="450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100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8"/>
          <p:cNvSpPr>
            <a:spLocks noGrp="1"/>
          </p:cNvSpPr>
          <p:nvPr>
            <p:ph/>
          </p:nvPr>
        </p:nvSpPr>
        <p:spPr>
          <a:xfrm>
            <a:off x="6527520" y="450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0" y="1866600"/>
            <a:ext cx="9900000" cy="299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número máximo de iterações no cálculo da saturação = 10000;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valor máximo do erro  = 100 (entre duas iterações consecutivas);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valor máximo de </a:t>
            </a:r>
            <a:r>
              <a:rPr b="0" i="1" lang="pt-BR" sz="1600" spc="-1" strike="noStrike">
                <a:solidFill>
                  <a:srgbClr val="000000"/>
                </a:solidFill>
                <a:latin typeface="Arial"/>
              </a:rPr>
              <a:t>loops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 para reduzir o passo de tempo: 20;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CFL = 1;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vpi máximo = 0.75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spcBef>
                <a:spcPts val="1417"/>
              </a:spcBef>
              <a:buNone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" descr="16§display§n \alpha = 2§svg§600§FALSE§"/>
          <p:cNvPicPr/>
          <p:nvPr/>
        </p:nvPicPr>
        <p:blipFill>
          <a:blip r:embed="rId1"/>
          <a:stretch/>
        </p:blipFill>
        <p:spPr>
          <a:xfrm>
            <a:off x="287640" y="3960000"/>
            <a:ext cx="612360" cy="13644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16§display§kr_{\alpha}^{0} = 1§svg§600§FALSE§"/>
          <p:cNvPicPr/>
          <p:nvPr/>
        </p:nvPicPr>
        <p:blipFill>
          <a:blip r:embed="rId2"/>
          <a:stretch/>
        </p:blipFill>
        <p:spPr>
          <a:xfrm>
            <a:off x="360000" y="5040000"/>
            <a:ext cx="672840" cy="22860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16§display§\varepsilon = 10^{-5}§svg§600§FALSE§"/>
          <p:cNvPicPr/>
          <p:nvPr/>
        </p:nvPicPr>
        <p:blipFill>
          <a:blip r:embed="rId3"/>
          <a:stretch/>
        </p:blipFill>
        <p:spPr>
          <a:xfrm>
            <a:off x="300600" y="4663080"/>
            <a:ext cx="779400" cy="19692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16§display§S_{wr} = S_{or} = 0.2§svg§600§FALSE§"/>
          <p:cNvPicPr/>
          <p:nvPr/>
        </p:nvPicPr>
        <p:blipFill>
          <a:blip r:embed="rId4"/>
          <a:stretch/>
        </p:blipFill>
        <p:spPr>
          <a:xfrm>
            <a:off x="260640" y="4311000"/>
            <a:ext cx="1431360" cy="18900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16§display§\frac{\mu_{o}}{\mu_{w}} = 1.5§svg§600§FALSE§"/>
          <p:cNvPicPr/>
          <p:nvPr/>
        </p:nvPicPr>
        <p:blipFill>
          <a:blip r:embed="rId5"/>
          <a:stretch/>
        </p:blipFill>
        <p:spPr>
          <a:xfrm>
            <a:off x="1349640" y="4860000"/>
            <a:ext cx="810360" cy="4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691200" y="1620000"/>
            <a:ext cx="8128800" cy="3960000"/>
          </a:xfrm>
          <a:prstGeom prst="rect">
            <a:avLst/>
          </a:prstGeom>
          <a:ln w="0">
            <a:noFill/>
          </a:ln>
        </p:spPr>
      </p:pic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3960000" y="2160000"/>
            <a:ext cx="301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216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Gráfico do campo de pressão inicial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720000" y="1800000"/>
            <a:ext cx="3960000" cy="297396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5220000" y="1712160"/>
            <a:ext cx="4192200" cy="31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584000" y="1778400"/>
            <a:ext cx="7200000" cy="3441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4" name=""/>
          <p:cNvGraphicFramePr/>
          <p:nvPr/>
        </p:nvGraphicFramePr>
        <p:xfrm>
          <a:off x="504000" y="1396080"/>
          <a:ext cx="8411040" cy="1483920"/>
        </p:xfrm>
        <a:graphic>
          <a:graphicData uri="http://schemas.openxmlformats.org/presentationml/2006/ole">
            <p:oleObj progId="Word.Document.12" r:id="rId2" spid="">
              <p:embed/>
              <p:pic>
                <p:nvPicPr>
                  <p:cNvPr id="155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504000" y="1396080"/>
                    <a:ext cx="8411040" cy="1483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Objetivos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Desenvolver um simulador bifásico água-óleo, utilizando o método sequencial implícito para resolver a pressão e a saturação na linguagem de programação Matlab.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2700000" y="1110600"/>
            <a:ext cx="4356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Geral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1 -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Escoamento bifásico 1D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8" name=""/>
          <p:cNvGraphicFramePr/>
          <p:nvPr/>
        </p:nvGraphicFramePr>
        <p:xfrm>
          <a:off x="180000" y="1396080"/>
          <a:ext cx="8411040" cy="14839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5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80000" y="1396080"/>
                    <a:ext cx="8411040" cy="1483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1620000" y="1713600"/>
            <a:ext cx="7200000" cy="35064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61" name=""/>
          <p:cNvGraphicFramePr/>
          <p:nvPr/>
        </p:nvGraphicFramePr>
        <p:xfrm>
          <a:off x="-551880" y="1036080"/>
          <a:ext cx="10451880" cy="1843920"/>
        </p:xfrm>
        <a:graphic>
          <a:graphicData uri="http://schemas.openxmlformats.org/presentationml/2006/ole">
            <p:oleObj progId="Word.Document.12" r:id="rId4" spid="">
              <p:embed/>
              <p:pic>
                <p:nvPicPr>
                  <p:cNvPr id="162" name="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-551880" y="1036080"/>
                    <a:ext cx="10451880" cy="18439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0" y="486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100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3420000" y="162000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P = 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80000" y="1980000"/>
            <a:ext cx="4406400" cy="267552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 rot="13751400">
            <a:off x="1725120" y="450576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 rot="13837200">
            <a:off x="4501440" y="1803600"/>
            <a:ext cx="18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5040000" y="1620000"/>
            <a:ext cx="4814640" cy="30589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7247520" y="4678920"/>
            <a:ext cx="193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35856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Saturação inicial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/>
          </p:nvPr>
        </p:nvSpPr>
        <p:spPr>
          <a:xfrm>
            <a:off x="3467520" y="5040000"/>
            <a:ext cx="301248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358560" indent="0" algn="ctr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Razão água-óleo máxima = 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540000" y="1656720"/>
            <a:ext cx="4685400" cy="351828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5040000" y="1656720"/>
            <a:ext cx="4680000" cy="351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401760" y="1692360"/>
            <a:ext cx="4458240" cy="334764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5040000" y="1656720"/>
            <a:ext cx="4505400" cy="338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01760" y="1692360"/>
            <a:ext cx="4458240" cy="33476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5040000" y="1656720"/>
            <a:ext cx="4505400" cy="338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</a:rPr>
              <a:t>Problema </a:t>
            </a: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2 – Escoamento 2D num meio homogêneo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360000" y="1656720"/>
            <a:ext cx="4865400" cy="295452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214600" y="1656720"/>
            <a:ext cx="4865400" cy="2954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89" name=""/>
          <p:cNvGraphicFramePr/>
          <p:nvPr/>
        </p:nvGraphicFramePr>
        <p:xfrm>
          <a:off x="-3780000" y="3240000"/>
          <a:ext cx="10537560" cy="1859040"/>
        </p:xfrm>
        <a:graphic>
          <a:graphicData uri="http://schemas.openxmlformats.org/presentationml/2006/ole">
            <p:oleObj progId="Word.Document.12" r:id="rId3" spid="">
              <p:embed/>
              <p:pic>
                <p:nvPicPr>
                  <p:cNvPr id="190" name="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-3780000" y="3240000"/>
                    <a:ext cx="10537560" cy="1859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191" name=""/>
          <p:cNvGraphicFramePr/>
          <p:nvPr/>
        </p:nvGraphicFramePr>
        <p:xfrm>
          <a:off x="1312920" y="3112200"/>
          <a:ext cx="10927080" cy="1927800"/>
        </p:xfrm>
        <a:graphic>
          <a:graphicData uri="http://schemas.openxmlformats.org/presentationml/2006/ole">
            <p:oleObj progId="Word.Document.12" r:id="rId5" spid="">
              <p:embed/>
              <p:pic>
                <p:nvPicPr>
                  <p:cNvPr id="192" name="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1312920" y="3112200"/>
                    <a:ext cx="10927080" cy="19278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615600" y="1800000"/>
            <a:ext cx="4680000" cy="2973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96" name=""/>
          <p:cNvGraphicFramePr/>
          <p:nvPr/>
        </p:nvGraphicFramePr>
        <p:xfrm>
          <a:off x="-2700000" y="3652200"/>
          <a:ext cx="8886600" cy="1567800"/>
        </p:xfrm>
        <a:graphic>
          <a:graphicData uri="http://schemas.openxmlformats.org/presentationml/2006/ole">
            <p:oleObj progId="Word.Document.12" r:id="rId2" spid="">
              <p:embed/>
              <p:pic>
                <p:nvPicPr>
                  <p:cNvPr id="197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-2700000" y="3652200"/>
                    <a:ext cx="8886600" cy="15678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98" name="" descr=""/>
          <p:cNvPicPr/>
          <p:nvPr/>
        </p:nvPicPr>
        <p:blipFill>
          <a:blip r:embed="rId4"/>
          <a:stretch/>
        </p:blipFill>
        <p:spPr>
          <a:xfrm>
            <a:off x="5295600" y="1800000"/>
            <a:ext cx="4680000" cy="2973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99" name=""/>
          <p:cNvGraphicFramePr/>
          <p:nvPr/>
        </p:nvGraphicFramePr>
        <p:xfrm>
          <a:off x="2340000" y="3483360"/>
          <a:ext cx="9546840" cy="1684440"/>
        </p:xfrm>
        <a:graphic>
          <a:graphicData uri="http://schemas.openxmlformats.org/presentationml/2006/ole">
            <p:oleObj progId="Word.Document.12" r:id="rId5" spid="">
              <p:embed/>
              <p:pic>
                <p:nvPicPr>
                  <p:cNvPr id="200" name="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2340000" y="3483360"/>
                    <a:ext cx="9546840" cy="16844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95960" y="1800000"/>
            <a:ext cx="4314960" cy="324000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5220000" y="1796040"/>
            <a:ext cx="4320000" cy="324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540000" y="1628280"/>
            <a:ext cx="4500000" cy="337896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4901760" y="1592280"/>
            <a:ext cx="4638240" cy="348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0" y="118332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Problema 3 - Escoamento bidimensional em meio heterogêneo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80000" y="1585080"/>
            <a:ext cx="4320000" cy="399492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140000" y="2880000"/>
            <a:ext cx="504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Campo de saturação. CFL = 4.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Objetivos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Estudar o escoamento bifásico e o m</a:t>
            </a:r>
            <a:r>
              <a:rPr b="0" lang="pt-BR" sz="24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étodo de solução</a:t>
            </a:r>
            <a:r>
              <a:rPr b="0" lang="pt-BR" sz="24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 sequencial implícito;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Explanar a metodologia aplicada no simulador;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Explanar o fluxograma do código de simulação;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Explicitar a função da rotina principal e das subrotinas;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Apresentação dos resultados em figuras, tabelas ou gráficos como curvas de produção acumulada de óleo, razão água-óleo de produção, valor dos passos de tempo e quantidade de iterações no cálculo da saturação;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2700000" y="1110600"/>
            <a:ext cx="4356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Específicos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Conclusões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No Problema 1, é possível notar a diferença do gradiente de pressão nas regiões com diferentes campos de permeabilidade, como era de se esperar.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Nos problemas 2 e 3 nota-se que a quantidade de iterações com CFL = 4 é maior que com o CFL = 1. Isso acontece devido a distância no tempo entre as soluções: quanto mais distante, mais iterações são necessárias para atingir a convergência.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No gráfico da razão água-óleo do Problema 2, observa-se que as soluções estão próximas, diferentemente do Problema 3, onde a curva com CFL = 4 atrasou o </a:t>
            </a:r>
            <a:r>
              <a:rPr b="0" i="1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water cut, </a:t>
            </a: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gerando um cenário otimista em relação à simulação com CFL = 1.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Referências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CONTRERAS, F. R. L. Um Método de Volumes Finitos Centrado na Célula para a Simulação de Escoamentos Bifásicos em Reservatórios de Petróleo Heterogêneos e Anisotrópicos. Universidade Federal de Pernambuco. Recife. Dissertação (Mestrado). 2012.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CAVALCANTE, T. M. A finite volume scheme coupled with a hybrid-grid method for the 2-D simulation of two-phase flows in naturally fractured reservoirs. Universidade Federal de Pernambuco. Recife. Dissertação (Mestrado). 2019.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Times New Roman"/>
                <a:ea typeface="Noto Serif CJK SC"/>
              </a:rPr>
              <a:t>MARTIN F. Automatic Differentiation for Matlab (https://www.mathworks.com/matlabcentral/fileexchange/15235-automatic-differentiation-for-matlab). Acessado em 8 de Maio de 2023.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48360" y="198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Obrigado!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monofásico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0" y="1506600"/>
            <a:ext cx="4356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Conservação da massa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Forma1" descr="12§display§\frac{\partial \left(  \rho \phi \right)}{\partial t} = - \nabla \cdot \left( \rho \vec{v} \right) + q §svg§600§FALSE§"/>
          <p:cNvPicPr/>
          <p:nvPr/>
        </p:nvPicPr>
        <p:blipFill>
          <a:blip r:embed="rId1"/>
          <a:stretch/>
        </p:blipFill>
        <p:spPr>
          <a:xfrm>
            <a:off x="720000" y="2023560"/>
            <a:ext cx="3060000" cy="67644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20§display§\rho = \text{ densidade }§svg§600§FALSE§"/>
          <p:cNvPicPr/>
          <p:nvPr/>
        </p:nvPicPr>
        <p:blipFill>
          <a:blip r:embed="rId2"/>
          <a:stretch/>
        </p:blipFill>
        <p:spPr>
          <a:xfrm>
            <a:off x="761760" y="2880000"/>
            <a:ext cx="1628640" cy="22968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20§display§\phi = \text{ porosidade } = \frac{V_{p}}{V_{T}}§svg§600§FALSE§"/>
          <p:cNvPicPr/>
          <p:nvPr/>
        </p:nvPicPr>
        <p:blipFill>
          <a:blip r:embed="rId3"/>
          <a:stretch/>
        </p:blipFill>
        <p:spPr>
          <a:xfrm>
            <a:off x="756000" y="3094560"/>
            <a:ext cx="2520720" cy="55512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20§display§t = \text{ tempo }&#10;§svg§600§FALSE§"/>
          <p:cNvPicPr/>
          <p:nvPr/>
        </p:nvPicPr>
        <p:blipFill>
          <a:blip r:embed="rId4"/>
          <a:stretch/>
        </p:blipFill>
        <p:spPr>
          <a:xfrm>
            <a:off x="770400" y="3623040"/>
            <a:ext cx="1200960" cy="20664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20§display§\vec{v} = \text{ velocidade }&#10;§svg§600§FALSE§"/>
          <p:cNvPicPr/>
          <p:nvPr/>
        </p:nvPicPr>
        <p:blipFill>
          <a:blip r:embed="rId5"/>
          <a:stretch/>
        </p:blipFill>
        <p:spPr>
          <a:xfrm>
            <a:off x="770400" y="3988080"/>
            <a:ext cx="1720080" cy="20160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20§display§q = \text{ termo fonte ou sumidouro }§svg§600§FALSE§"/>
          <p:cNvPicPr/>
          <p:nvPr/>
        </p:nvPicPr>
        <p:blipFill>
          <a:blip r:embed="rId6"/>
          <a:stretch/>
        </p:blipFill>
        <p:spPr>
          <a:xfrm>
            <a:off x="770400" y="4322880"/>
            <a:ext cx="3406320" cy="22680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20§display§V_{p} = \text{ volume do poro }§svg§600§FALSE§"/>
          <p:cNvPicPr/>
          <p:nvPr/>
        </p:nvPicPr>
        <p:blipFill>
          <a:blip r:embed="rId7"/>
          <a:stretch/>
        </p:blipFill>
        <p:spPr>
          <a:xfrm>
            <a:off x="756720" y="4729680"/>
            <a:ext cx="2419920" cy="26640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20§display§V_{T} = \text{ volume do poro + volume da rocha }§svg§600§FALSE§"/>
          <p:cNvPicPr/>
          <p:nvPr/>
        </p:nvPicPr>
        <p:blipFill>
          <a:blip r:embed="rId8"/>
          <a:stretch/>
        </p:blipFill>
        <p:spPr>
          <a:xfrm>
            <a:off x="756720" y="5089680"/>
            <a:ext cx="4643280" cy="2239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84000" y="1506600"/>
            <a:ext cx="4356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Lei de Darcy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Forma9" descr="12§display§\vec{v} = - \frac{K}{\mu} \nabla p§svg§600§FALSE§"/>
          <p:cNvPicPr/>
          <p:nvPr/>
        </p:nvPicPr>
        <p:blipFill>
          <a:blip r:embed="rId9"/>
          <a:stretch/>
        </p:blipFill>
        <p:spPr>
          <a:xfrm>
            <a:off x="6783120" y="1980000"/>
            <a:ext cx="1676880" cy="73440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20§display§K = \text{ permeabilidade }§svg§600§FALSE§"/>
          <p:cNvPicPr/>
          <p:nvPr/>
        </p:nvPicPr>
        <p:blipFill>
          <a:blip r:embed="rId10"/>
          <a:stretch/>
        </p:blipFill>
        <p:spPr>
          <a:xfrm>
            <a:off x="6660000" y="2880000"/>
            <a:ext cx="2327040" cy="22392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20§display§\mu = \text{ viscosidade }§svg§600§FALSE§"/>
          <p:cNvPicPr/>
          <p:nvPr/>
        </p:nvPicPr>
        <p:blipFill>
          <a:blip r:embed="rId11"/>
          <a:stretch/>
        </p:blipFill>
        <p:spPr>
          <a:xfrm>
            <a:off x="6660000" y="3240000"/>
            <a:ext cx="1799280" cy="22968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20§display§p = \text{ pressão }§svg§600§FALSE§"/>
          <p:cNvPicPr/>
          <p:nvPr/>
        </p:nvPicPr>
        <p:blipFill>
          <a:blip r:embed="rId12"/>
          <a:stretch/>
        </p:blipFill>
        <p:spPr>
          <a:xfrm>
            <a:off x="6660000" y="3600000"/>
            <a:ext cx="1373040" cy="23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monofásico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Integrando a equação da conservação da massa no volume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12§display§\int_{V} \frac{\partial \left( \rho \phi \right)}{\partial t} dV = \int_{V} - \nabla \cdot \left( \rho \vec{v} \right) dV + \int_{V} q dV §svg§600§FALSE§"/>
          <p:cNvPicPr/>
          <p:nvPr/>
        </p:nvPicPr>
        <p:blipFill>
          <a:blip r:embed="rId1"/>
          <a:stretch/>
        </p:blipFill>
        <p:spPr>
          <a:xfrm>
            <a:off x="3024360" y="1878840"/>
            <a:ext cx="4355640" cy="57060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180000" y="25200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3456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Aplicando o teorema da Divergência de Gauss na segunda integral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" descr="12§display§\int_{V} - \nabla \cdot \left( \rho \vec{v} \right) dV = \int_{\partial V} - \rho \vec{v} \cdot \vec{n} d \partial V = \displaystyle - \sum_{F \in \partial V} \rho \vec{v} \cdot \vec{n}§svg§600§FALSE§"/>
          <p:cNvPicPr/>
          <p:nvPr/>
        </p:nvPicPr>
        <p:blipFill>
          <a:blip r:embed="rId2"/>
          <a:stretch/>
        </p:blipFill>
        <p:spPr>
          <a:xfrm>
            <a:off x="2652480" y="3012840"/>
            <a:ext cx="4907520" cy="58716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16§display§\partial V = \text{ superfície de contorno de } V§svg§600§FALSE§"/>
          <p:cNvPicPr/>
          <p:nvPr/>
        </p:nvPicPr>
        <p:blipFill>
          <a:blip r:embed="rId3"/>
          <a:stretch/>
        </p:blipFill>
        <p:spPr>
          <a:xfrm>
            <a:off x="1308960" y="3872880"/>
            <a:ext cx="3053880" cy="18360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16§display§F = \text{ Face de } V§svg§600§FALSE§"/>
          <p:cNvPicPr/>
          <p:nvPr/>
        </p:nvPicPr>
        <p:blipFill>
          <a:blip r:embed="rId4"/>
          <a:stretch/>
        </p:blipFill>
        <p:spPr>
          <a:xfrm>
            <a:off x="1308960" y="4136400"/>
            <a:ext cx="1384560" cy="14472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16§display§\vec{n} = \hat{n} \left\lvert F \right\rvert§svg§600§FALSE§"/>
          <p:cNvPicPr/>
          <p:nvPr/>
        </p:nvPicPr>
        <p:blipFill>
          <a:blip r:embed="rId5"/>
          <a:stretch/>
        </p:blipFill>
        <p:spPr>
          <a:xfrm>
            <a:off x="1315440" y="4391280"/>
            <a:ext cx="798480" cy="20160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16§display§\hat{n} =  \text{ versor que aponta para fora de } V§svg§600§FALSE§"/>
          <p:cNvPicPr/>
          <p:nvPr/>
        </p:nvPicPr>
        <p:blipFill>
          <a:blip r:embed="rId6"/>
          <a:stretch/>
        </p:blipFill>
        <p:spPr>
          <a:xfrm>
            <a:off x="1315440" y="4628880"/>
            <a:ext cx="3406320" cy="18144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16§display§\left\lvert F \right\rvert = \text{ área de } F§svg§600§FALSE§"/>
          <p:cNvPicPr/>
          <p:nvPr/>
        </p:nvPicPr>
        <p:blipFill>
          <a:blip r:embed="rId7"/>
          <a:stretch/>
        </p:blipFill>
        <p:spPr>
          <a:xfrm>
            <a:off x="1260000" y="4910760"/>
            <a:ext cx="1483920" cy="21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Equação hiperbólica da saturação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" descr="16§display§S_{\alpha} = \text{ Saturação da fase } \alpha = w,o \text{ (água ou óleo) }§svg§600§FALSE§"/>
          <p:cNvPicPr/>
          <p:nvPr/>
        </p:nvPicPr>
        <p:blipFill>
          <a:blip r:embed="rId1"/>
          <a:stretch/>
        </p:blipFill>
        <p:spPr>
          <a:xfrm>
            <a:off x="1260000" y="2700000"/>
            <a:ext cx="4275000" cy="217080"/>
          </a:xfrm>
          <a:prstGeom prst="rect">
            <a:avLst/>
          </a:prstGeom>
          <a:ln w="0">
            <a:noFill/>
          </a:ln>
        </p:spPr>
      </p:pic>
      <p:pic>
        <p:nvPicPr>
          <p:cNvPr id="78" name="Shape2" descr="12§display§\phi \frac{\partial \left(S_{\alpha} \right)}{\partial t} = - \nabla \cdot \left(\vec{v}_{\alpha} \right) + Q_{\alpha}§svg§600§FALSE§"/>
          <p:cNvPicPr/>
          <p:nvPr/>
        </p:nvPicPr>
        <p:blipFill>
          <a:blip r:embed="rId2"/>
          <a:stretch/>
        </p:blipFill>
        <p:spPr>
          <a:xfrm>
            <a:off x="3951360" y="1860480"/>
            <a:ext cx="2708640" cy="51552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16§display§\vec{v}_{\alpha} = \text{ velocidade da fase } \alpha§svg§600§FALSE§"/>
          <p:cNvPicPr/>
          <p:nvPr/>
        </p:nvPicPr>
        <p:blipFill>
          <a:blip r:embed="rId3"/>
          <a:stretch/>
        </p:blipFill>
        <p:spPr>
          <a:xfrm>
            <a:off x="1260000" y="3095280"/>
            <a:ext cx="2360880" cy="19116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16§display§Q_{\alpha} = \text{ termo fonte da fase } \alpha = \frac{q_{\alpha}}{\rho_{\alpha}} §svg§600§FALSE§"/>
          <p:cNvPicPr/>
          <p:nvPr/>
        </p:nvPicPr>
        <p:blipFill>
          <a:blip r:embed="rId4"/>
          <a:stretch/>
        </p:blipFill>
        <p:spPr>
          <a:xfrm>
            <a:off x="1260000" y="3408840"/>
            <a:ext cx="3029760" cy="40824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16§display§S_{\alpha} = \frac{V_{\alpha}}{V_{p}}§svg§600§FALSE§"/>
          <p:cNvPicPr/>
          <p:nvPr/>
        </p:nvPicPr>
        <p:blipFill>
          <a:blip r:embed="rId5"/>
          <a:stretch/>
        </p:blipFill>
        <p:spPr>
          <a:xfrm>
            <a:off x="5760000" y="2588760"/>
            <a:ext cx="766800" cy="47124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16§display§\vec{v}_{\alpha} = \lambda_{\alpha} K \nabla p§svg§600§FALSE§"/>
          <p:cNvPicPr/>
          <p:nvPr/>
        </p:nvPicPr>
        <p:blipFill>
          <a:blip r:embed="rId6"/>
          <a:stretch/>
        </p:blipFill>
        <p:spPr>
          <a:xfrm>
            <a:off x="5760000" y="3138120"/>
            <a:ext cx="1178640" cy="18324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16§display§\lambda_{\alpha} = \text{ mobilidade da fase } \alpha§svg§600§FALSE§"/>
          <p:cNvPicPr/>
          <p:nvPr/>
        </p:nvPicPr>
        <p:blipFill>
          <a:blip r:embed="rId7"/>
          <a:stretch/>
        </p:blipFill>
        <p:spPr>
          <a:xfrm>
            <a:off x="1260360" y="3957120"/>
            <a:ext cx="2423880" cy="18900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16§display§\lambda_{\alpha} = \frac{kr_{\alpha}}{\mu_{\alpha}}§svg§600§FALSE§"/>
          <p:cNvPicPr/>
          <p:nvPr/>
        </p:nvPicPr>
        <p:blipFill>
          <a:blip r:embed="rId8"/>
          <a:stretch/>
        </p:blipFill>
        <p:spPr>
          <a:xfrm>
            <a:off x="5760360" y="3831840"/>
            <a:ext cx="845640" cy="45972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16§display§kr_{\alpha} = \text{ permeabildade relativa da fase } \alpha§svg§600§FALSE§"/>
          <p:cNvPicPr/>
          <p:nvPr/>
        </p:nvPicPr>
        <p:blipFill>
          <a:blip r:embed="rId9"/>
          <a:stretch/>
        </p:blipFill>
        <p:spPr>
          <a:xfrm>
            <a:off x="1260360" y="4347000"/>
            <a:ext cx="3540600" cy="181440"/>
          </a:xfrm>
          <a:prstGeom prst="rect">
            <a:avLst/>
          </a:prstGeom>
          <a:ln w="0">
            <a:noFill/>
          </a:ln>
        </p:spPr>
      </p:pic>
      <p:sp>
        <p:nvSpPr>
          <p:cNvPr id="86" name=""/>
          <p:cNvSpPr/>
          <p:nvPr/>
        </p:nvSpPr>
        <p:spPr>
          <a:xfrm>
            <a:off x="1332000" y="4644000"/>
            <a:ext cx="180000" cy="331560"/>
          </a:xfrm>
          <a:prstGeom prst="downArrow">
            <a:avLst>
              <a:gd name="adj1" fmla="val 50000"/>
              <a:gd name="adj2" fmla="val 4605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180000" y="5040000"/>
            <a:ext cx="274896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384480" indent="0" algn="ctr">
              <a:spcBef>
                <a:spcPts val="1417"/>
              </a:spcBef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</a:rPr>
              <a:t>Modelo de Brooks e Corey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Equação discreta da saturação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Forma37" descr="12§display§\phi V \left(\frac{S_{\alpha}^{t} -  S_{\alpha}^{t-1}}{\Delta t} \right) = - \displaystyle \sum_{F \in \partial V} \left(\vec{v}_{\alpha} \cdot \vec{n} \right) + Q_{\alpha} V§svg§600§FALSE§"/>
          <p:cNvPicPr/>
          <p:nvPr/>
        </p:nvPicPr>
        <p:blipFill>
          <a:blip r:embed="rId1"/>
          <a:stretch/>
        </p:blipFill>
        <p:spPr>
          <a:xfrm>
            <a:off x="2734200" y="1980000"/>
            <a:ext cx="4825800" cy="72000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16§display§\Delta t = \text{ passo de tempo }§svg§600§FALSE§"/>
          <p:cNvPicPr/>
          <p:nvPr/>
        </p:nvPicPr>
        <p:blipFill>
          <a:blip r:embed="rId2"/>
          <a:stretch/>
        </p:blipFill>
        <p:spPr>
          <a:xfrm>
            <a:off x="1260000" y="3098520"/>
            <a:ext cx="1941840" cy="18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Equação elíptica da pressão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" descr="16§display§Q_{T} = \displaysyple \sum_{\alpha}  Q_{\alpha}§svg§600§FALSE§"/>
          <p:cNvPicPr/>
          <p:nvPr/>
        </p:nvPicPr>
        <p:blipFill>
          <a:blip r:embed="rId1"/>
          <a:stretch/>
        </p:blipFill>
        <p:spPr>
          <a:xfrm>
            <a:off x="1260000" y="4248000"/>
            <a:ext cx="1154160" cy="441360"/>
          </a:xfrm>
          <a:prstGeom prst="rect">
            <a:avLst/>
          </a:prstGeom>
          <a:ln w="0">
            <a:noFill/>
          </a:ln>
        </p:spPr>
      </p:pic>
      <p:pic>
        <p:nvPicPr>
          <p:cNvPr id="95" name="Forma47" descr="12§display§\sum_{F \in \partial V} \vec{v}_{T} \cdot \vec{n} = Q_{T} V§svg§600§FALSE§"/>
          <p:cNvPicPr/>
          <p:nvPr/>
        </p:nvPicPr>
        <p:blipFill>
          <a:blip r:embed="rId2"/>
          <a:stretch/>
        </p:blipFill>
        <p:spPr>
          <a:xfrm>
            <a:off x="3960000" y="1908000"/>
            <a:ext cx="2340000" cy="630000"/>
          </a:xfrm>
          <a:prstGeom prst="rect">
            <a:avLst/>
          </a:prstGeom>
          <a:ln w="0">
            <a:noFill/>
          </a:ln>
        </p:spPr>
      </p:pic>
      <p:pic>
        <p:nvPicPr>
          <p:cNvPr id="96" name="Forma44" descr="12§display§\vec{v}_{T} = \sum_{\alpha} \vec{v}_{\alpha} = \left(\sum_{\alpha} \lambda_{\alpha}\right) K \nabla p = \lambda_{T} K \nabla p§svg§600§FALSE§"/>
          <p:cNvPicPr/>
          <p:nvPr/>
        </p:nvPicPr>
        <p:blipFill>
          <a:blip r:embed="rId3"/>
          <a:stretch/>
        </p:blipFill>
        <p:spPr>
          <a:xfrm>
            <a:off x="1260000" y="2700000"/>
            <a:ext cx="3685320" cy="625320"/>
          </a:xfrm>
          <a:prstGeom prst="rect">
            <a:avLst/>
          </a:prstGeom>
          <a:ln w="0">
            <a:noFill/>
          </a:ln>
        </p:spPr>
      </p:pic>
      <p:pic>
        <p:nvPicPr>
          <p:cNvPr id="97" name="Forma46" descr="12§display§\vec{v}_{\alpha} = \left( \frac{\lambda_{\alpha}}{\lambda_{T}} \right) \vec{v}_{T} = f_{\alpha} \vec{v}_{T}§svg§600§FALSE§"/>
          <p:cNvPicPr/>
          <p:nvPr/>
        </p:nvPicPr>
        <p:blipFill>
          <a:blip r:embed="rId4"/>
          <a:stretch/>
        </p:blipFill>
        <p:spPr>
          <a:xfrm>
            <a:off x="1226880" y="3456000"/>
            <a:ext cx="2373120" cy="5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Escoamento bifásico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0" y="1326600"/>
            <a:ext cx="9900000" cy="4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Bef>
                <a:spcPts val="1417"/>
              </a:spcBef>
              <a:buNone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Método </a:t>
            </a:r>
            <a:r>
              <a:rPr b="0" i="1" lang="pt-BR" sz="2600" spc="-1" strike="noStrike">
                <a:solidFill>
                  <a:srgbClr val="000000"/>
                </a:solidFill>
                <a:latin typeface="Arial"/>
              </a:rPr>
              <a:t>Upwind</a:t>
            </a: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 de primeira ordem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Forma48" descr="12§display§\begin{cases}&#10;S_{w} \mid_{e} = S_{E}, \text{ se } \vec{v}_{w} \geq 0\\&#10;S_{w} \mid_{e} = S_{D}, \text{ caso contrário }&#10;\end{cases}§svg§600§FALSE§"/>
          <p:cNvPicPr/>
          <p:nvPr/>
        </p:nvPicPr>
        <p:blipFill>
          <a:blip r:embed="rId1"/>
          <a:stretch/>
        </p:blipFill>
        <p:spPr>
          <a:xfrm>
            <a:off x="3603240" y="1980000"/>
            <a:ext cx="3236760" cy="80532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4140000" y="2880000"/>
            <a:ext cx="2086920" cy="12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Application>LibreOffice/7.5.2.2$Linux_X86_64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2023-05-09T10:16:38Z</dcterms:created>
  <dc:creator/>
  <dc:description/>
  <dc:language>pt-BR</dc:language>
  <cp:lastModifiedBy/>
  <dcterms:modified xsi:type="dcterms:W3CDTF">2023-05-14T19:29:10Z</dcterms:modified>
  <cp:revision>55</cp:revision>
  <dc:subject/>
  <dc:title/>
</cp:coreProperties>
</file>